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5"/>
  </p:notesMasterIdLst>
  <p:handoutMasterIdLst>
    <p:handoutMasterId r:id="rId16"/>
  </p:handoutMasterIdLst>
  <p:sldIdLst>
    <p:sldId id="400" r:id="rId2"/>
    <p:sldId id="419" r:id="rId3"/>
    <p:sldId id="443" r:id="rId4"/>
    <p:sldId id="435" r:id="rId5"/>
    <p:sldId id="436" r:id="rId6"/>
    <p:sldId id="437" r:id="rId7"/>
    <p:sldId id="438" r:id="rId8"/>
    <p:sldId id="439" r:id="rId9"/>
    <p:sldId id="444" r:id="rId10"/>
    <p:sldId id="440" r:id="rId11"/>
    <p:sldId id="44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896" autoAdjust="0"/>
  </p:normalViewPr>
  <p:slideViewPr>
    <p:cSldViewPr showGuides="1">
      <p:cViewPr varScale="1">
        <p:scale>
          <a:sx n="107" d="100"/>
          <a:sy n="107" d="100"/>
        </p:scale>
        <p:origin x="16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542E0C-86C8-48A0-B372-F36AB699FA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48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362D31-699D-4A2D-B12A-4686BDA261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45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4CED-AED1-4F9E-A4C2-FF6556CABC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3000091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3214-8CE8-4B1B-B3A1-FA579D8AA2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319892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49DE-3549-4564-8331-984F97791F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6128489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>
                <a:solidFill>
                  <a:srgbClr val="602A43"/>
                </a:solidFill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>
                <a:solidFill>
                  <a:srgbClr val="8F4064"/>
                </a:solidFill>
              </a:rPr>
              <a:t>ГОУ Педагогическая академия</a:t>
            </a:r>
            <a:endParaRPr lang="en-US" altLang="ru-RU" sz="2400" b="1" i="1">
              <a:solidFill>
                <a:srgbClr val="8F40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B906-56BD-4527-8DEE-5D62405126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6007243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F8AE-CB86-4B1C-BC22-28020DDCDC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7788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D80E-84F8-4D06-B8EF-3EDDE1AFD4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8460863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E614-FAE7-44C5-A6E1-C50F1C3F68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1806655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B2D2-EC0C-4B85-899A-5CE8A96D70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4359803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EA2B-D45F-4256-BC62-A67356A625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9877321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0444-9E2D-4939-A135-5A91762A36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387755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2984-151B-440E-8FAD-8EA964B9F3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60258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F05D-DE91-4FD9-B908-45A9E180FF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1308691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D6FE28-9BA8-49DA-B319-1B0A03B6E9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6" r:id="rId12"/>
  </p:sldLayoutIdLst>
  <p:transition spd="med">
    <p:pull dir="r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614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7175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79388" y="5229225"/>
            <a:ext cx="42243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2060"/>
                </a:solidFill>
              </a:rPr>
              <a:t>ГБОУ ИРО Краснодарского края</a:t>
            </a:r>
          </a:p>
          <a:p>
            <a:r>
              <a:rPr lang="en-US" altLang="ru-RU">
                <a:solidFill>
                  <a:srgbClr val="002060"/>
                </a:solidFill>
              </a:rPr>
              <a:t>www.iro23.ru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en-US" altLang="ru-RU">
                <a:solidFill>
                  <a:srgbClr val="002060"/>
                </a:solidFill>
              </a:rPr>
              <a:t>e-mail: post@iro23.ru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ru-RU" altLang="ru-RU">
                <a:solidFill>
                  <a:srgbClr val="002060"/>
                </a:solidFill>
              </a:rPr>
              <a:t>тел.: +7 (861) 232-85-78</a:t>
            </a:r>
            <a:endParaRPr lang="en-US" altLang="ru-RU">
              <a:solidFill>
                <a:srgbClr val="002060"/>
              </a:solidFill>
            </a:endParaRPr>
          </a:p>
          <a:p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3438292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90525" y="2125663"/>
            <a:ext cx="8351838" cy="20272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Аттестации педагогических работников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соответствия занимаемой должности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4419600" y="5229225"/>
            <a:ext cx="4487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>
                <a:solidFill>
                  <a:srgbClr val="002060"/>
                </a:solidFill>
              </a:rPr>
              <a:t>Отдел сопровождения процедуры аттестации педагогических работников</a:t>
            </a:r>
          </a:p>
          <a:p>
            <a:pPr algn="r"/>
            <a:r>
              <a:rPr lang="en-US" altLang="ru-RU">
                <a:solidFill>
                  <a:srgbClr val="002060"/>
                </a:solidFill>
              </a:rPr>
              <a:t>e-mail: oa@iro23.ru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algn="r"/>
            <a:r>
              <a:rPr lang="ru-RU" altLang="ru-RU">
                <a:solidFill>
                  <a:srgbClr val="002060"/>
                </a:solidFill>
              </a:rPr>
              <a:t>тел.: +7 (861) 232-</a:t>
            </a:r>
            <a:r>
              <a:rPr lang="en-US" altLang="ru-RU">
                <a:solidFill>
                  <a:srgbClr val="002060"/>
                </a:solidFill>
              </a:rPr>
              <a:t>17</a:t>
            </a:r>
            <a:r>
              <a:rPr lang="ru-RU" altLang="ru-RU">
                <a:solidFill>
                  <a:srgbClr val="002060"/>
                </a:solidFill>
              </a:rPr>
              <a:t>-</a:t>
            </a:r>
            <a:r>
              <a:rPr lang="en-US" altLang="ru-RU">
                <a:solidFill>
                  <a:srgbClr val="002060"/>
                </a:solidFill>
              </a:rPr>
              <a:t>09</a:t>
            </a:r>
          </a:p>
          <a:p>
            <a:endParaRPr lang="en-US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536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28863"/>
            <a:ext cx="8640762" cy="11160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u="sng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подписывает председатель, заместитель, секретарь, члены комиссии.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Хранится с представлениями у работодателя.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388" y="3830638"/>
            <a:ext cx="6408737" cy="1758950"/>
          </a:xfrm>
          <a:prstGeom prst="downArrow">
            <a:avLst>
              <a:gd name="adj1" fmla="val 90488"/>
              <a:gd name="adj2" fmla="val 51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Выписка из протокола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составляется секретарем комиссии не позднее 2 рабочих дней со дня аттестации: ФИО, должность, дата заседания, результаты голосования, решение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19138" y="5732463"/>
            <a:ext cx="540067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Хранится в личном деле педагогического работника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6988175" y="3663950"/>
            <a:ext cx="2016125" cy="1624013"/>
          </a:xfrm>
          <a:prstGeom prst="borderCallout1">
            <a:avLst>
              <a:gd name="adj1" fmla="val 40170"/>
              <a:gd name="adj2" fmla="val -2549"/>
              <a:gd name="adj3" fmla="val 22405"/>
              <a:gd name="adj4" fmla="val -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Познакомить педагога под роспись в течение 3 рабочих дней после составления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638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4675" y="4829175"/>
            <a:ext cx="7416800" cy="4714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15938" y="2371725"/>
            <a:ext cx="7585075" cy="455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54038" y="3211513"/>
            <a:ext cx="7546975" cy="468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Приказ о проведении аттестации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554038" y="3967163"/>
            <a:ext cx="7466012" cy="520700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>
                <a:latin typeface="Arial" charset="0"/>
                <a:cs typeface="Arial" charset="0"/>
              </a:rPr>
              <a:t>Представление</a:t>
            </a: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01663" y="5727700"/>
            <a:ext cx="7418387" cy="5095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5. </a:t>
            </a:r>
            <a:r>
              <a:rPr lang="ru-RU" sz="2400" dirty="0">
                <a:latin typeface="Arial" charset="0"/>
                <a:cs typeface="Arial" charset="0"/>
              </a:rPr>
              <a:t>Выписка из протокола в личном деле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174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069975" y="258763"/>
            <a:ext cx="7988300" cy="968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73038" y="4797425"/>
            <a:ext cx="8878887" cy="1800225"/>
          </a:xfrm>
          <a:prstGeom prst="roundRect">
            <a:avLst>
              <a:gd name="adj" fmla="val 50000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28, п. 13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 обеспечение функционирования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altLang="ru-RU" sz="2800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ru-RU" altLang="ru-RU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00025" y="1484313"/>
            <a:ext cx="8878888" cy="3024187"/>
          </a:xfrm>
          <a:prstGeom prst="roundRect">
            <a:avLst>
              <a:gd name="adj" fmla="val 22336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Качество образования – 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комплексная характеристика образовательной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стандартам, образовательным стандартам, федеральным 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государственным требованиям и (или) потребностям физического или 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юридического лица, в интересах которого осуществляется 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достижения планируемых результатов образовательной программы</a:t>
            </a:r>
            <a:endParaRPr lang="en-US" altLang="ru-RU" sz="20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771525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</a:p>
        </p:txBody>
      </p:sp>
      <p:pic>
        <p:nvPicPr>
          <p:cNvPr id="1843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263775" y="1074738"/>
            <a:ext cx="6551613" cy="5791200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Работа в соответствии с действующими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нормативными и распорядительными документами.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2. Своевременное выявление результатов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профессиональной деятельности педагогических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работников, использование итогов внутренней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оценки качества образования на уровне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3. Контроль и неукоснительное выполнение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положений Порядка проведения аттестации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занимаемой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должности.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4. Систематическое планирование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методической работы.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5. Неформальное информирование 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консультирование по вопросам аттестации.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6. Контроль открытой информации на сайте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7. Сокращение количества документов,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подтверждающих результаты профессиональной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деятельности педагогических работников.</a:t>
            </a:r>
          </a:p>
          <a:p>
            <a:pPr eaLnBrk="1" hangingPunct="1"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8440" name="Объект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583238"/>
            <a:ext cx="18621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Объект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06525"/>
            <a:ext cx="19034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Объект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429000"/>
            <a:ext cx="18621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84213" y="4221163"/>
            <a:ext cx="7775575" cy="1944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организаций,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84213" y="1808163"/>
            <a:ext cx="7775575" cy="16208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819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135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547813" y="2997200"/>
            <a:ext cx="7362825" cy="162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Приказ Министерства здравоохранения и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социального развития РФ от 26 августа 2010 г. № 761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«Об утверждении Единого квалификационного справочника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должностей руководителей, специалистов и служащих, раздел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Квалификационные характеристики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работников образования»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547813" y="4870450"/>
            <a:ext cx="7400925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Постановление Правительства РФ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от 8 августа 2013 г. № 678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«Об утверждении 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номенклатуры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педагогических работников организаций,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осуществляющих образовательную деятельность, должностей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руководителей образовательных организаций»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922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8775" y="4365625"/>
            <a:ext cx="8534400" cy="215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  <a:p>
            <a:pPr algn="ctr" eaLnBrk="1" hangingPunct="1">
              <a:defRPr/>
            </a:pP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Раздел 2 Аттестация педагогических работников в целях </a:t>
            </a: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подтверждения соответствия занимаемой должности</a:t>
            </a:r>
            <a:endParaRPr lang="en-US" u="sng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36550" y="1390650"/>
            <a:ext cx="8459788" cy="269557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altLang="ru-RU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>
              <a:defRPr/>
            </a:pP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>
                <a:cs typeface="Times New Roman" panose="02020603050405020304" pitchFamily="18" charset="0"/>
              </a:rPr>
              <a:t>в целях </a:t>
            </a:r>
          </a:p>
          <a:p>
            <a:pPr algn="ctr">
              <a:defRPr/>
            </a:pPr>
            <a:r>
              <a:rPr lang="ru-RU" altLang="ru-RU" u="sng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>
              <a:defRPr/>
            </a:pPr>
            <a:r>
              <a:rPr lang="ru-RU" altLang="ru-RU" u="sng">
                <a:cs typeface="Times New Roman" panose="02020603050405020304" pitchFamily="18" charset="0"/>
              </a:rPr>
              <a:t>ими должностям </a:t>
            </a:r>
            <a:r>
              <a:rPr lang="ru-RU" altLang="ru-RU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>
              <a:defRPr/>
            </a:pPr>
            <a:r>
              <a:rPr lang="ru-RU" altLang="ru-RU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>
              <a:defRPr/>
            </a:pPr>
            <a:r>
              <a:rPr lang="ru-RU" altLang="ru-RU" u="sng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altLang="ru-RU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alt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024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58813" y="2979738"/>
            <a:ext cx="7969250" cy="1368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u="sng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председатель, заместитель председателя,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секретарь, члены комиссии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58775" y="2125663"/>
            <a:ext cx="856932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80138" y="4868863"/>
            <a:ext cx="2447925" cy="1638300"/>
          </a:xfrm>
          <a:prstGeom prst="wedgeRoundRectCallout">
            <a:avLst>
              <a:gd name="adj1" fmla="val -96901"/>
              <a:gd name="adj2" fmla="val -730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представитель первичной профсоюзной организации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149350" y="1390650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126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8913" y="2178050"/>
            <a:ext cx="8713787" cy="652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8038" y="3430588"/>
            <a:ext cx="5689600" cy="900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</a:t>
            </a:r>
            <a:r>
              <a:rPr lang="ru-RU" sz="2400" u="sng" dirty="0">
                <a:latin typeface="Arial" charset="0"/>
                <a:cs typeface="Arial" charset="0"/>
              </a:rPr>
              <a:t>Приказ о проведении аттестации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58013" y="2995613"/>
            <a:ext cx="1944687" cy="1335087"/>
          </a:xfrm>
          <a:prstGeom prst="wedgeRoundRectCallout">
            <a:avLst>
              <a:gd name="adj1" fmla="val -71985"/>
              <a:gd name="adj2" fmla="val 4027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</a:t>
            </a:r>
            <a:r>
              <a:rPr lang="ru-RU" sz="2000" b="1" u="sng" dirty="0">
                <a:solidFill>
                  <a:srgbClr val="C00000"/>
                </a:solidFill>
              </a:rPr>
              <a:t>список </a:t>
            </a:r>
            <a:r>
              <a:rPr lang="ru-RU" sz="2000" b="1" dirty="0">
                <a:solidFill>
                  <a:srgbClr val="C00000"/>
                </a:solidFill>
              </a:rPr>
              <a:t>аттестуемых, </a:t>
            </a:r>
            <a:r>
              <a:rPr lang="ru-RU" sz="2000" b="1" u="sng" dirty="0">
                <a:solidFill>
                  <a:srgbClr val="C00000"/>
                </a:solidFill>
              </a:rPr>
              <a:t>график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850" y="4529138"/>
            <a:ext cx="833438" cy="1125537"/>
          </a:xfrm>
          <a:prstGeom prst="curvedLeftArrow">
            <a:avLst>
              <a:gd name="adj1" fmla="val 25000"/>
              <a:gd name="adj2" fmla="val 61054"/>
              <a:gd name="adj3" fmla="val 4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363538" y="4846638"/>
            <a:ext cx="6748462" cy="1616075"/>
          </a:xfrm>
          <a:prstGeom prst="roundRect">
            <a:avLst>
              <a:gd name="adj" fmla="val 1631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ВАЖНО!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Работодатель знакомит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педагогических работников с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приказом – списком, графиком – под роспись </a:t>
            </a:r>
          </a:p>
          <a:p>
            <a:pPr algn="ctr" eaLnBrk="1" hangingPunct="1">
              <a:defRPr/>
            </a:pPr>
            <a:r>
              <a:rPr lang="ru-RU" sz="20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не менее чем за 30 дней до проведения аттестации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19200" y="1444625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229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49500"/>
            <a:ext cx="6529387" cy="2663825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 u="sng" dirty="0">
                <a:latin typeface="Arial" charset="0"/>
                <a:cs typeface="Arial" charset="0"/>
              </a:rPr>
              <a:t>Представление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ФИО, должность, дата заключения трудового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договора, уровень образования, информация 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дополнительном профессиональном образовании,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результаты предыдущих аттестаций, </a:t>
            </a:r>
            <a:r>
              <a:rPr lang="ru-RU" sz="2000" u="sng" dirty="0">
                <a:latin typeface="Arial" charset="0"/>
                <a:cs typeface="Arial" charset="0"/>
              </a:rPr>
              <a:t>оценка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u="sng" dirty="0">
                <a:latin typeface="Arial" charset="0"/>
                <a:cs typeface="Arial" charset="0"/>
              </a:rPr>
              <a:t>результатов профессиональной деятельности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4868863"/>
            <a:ext cx="2735262" cy="1819275"/>
          </a:xfrm>
          <a:prstGeom prst="wedgeRoundRectCallout">
            <a:avLst>
              <a:gd name="adj1" fmla="val -37861"/>
              <a:gd name="adj2" fmla="val -681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Знакомит с представлением под роспись не позднее чем </a:t>
            </a:r>
            <a:r>
              <a:rPr lang="ru-RU" sz="2000" b="1" u="sng" dirty="0">
                <a:solidFill>
                  <a:srgbClr val="C00000"/>
                </a:solidFill>
              </a:rPr>
              <a:t>за 30 дней </a:t>
            </a:r>
            <a:r>
              <a:rPr lang="ru-RU" sz="2000" b="1" dirty="0">
                <a:solidFill>
                  <a:srgbClr val="C00000"/>
                </a:solidFill>
              </a:rPr>
              <a:t>до проведения аттестации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331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5263" y="2347913"/>
            <a:ext cx="5976937" cy="19796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Сведения о педагогических работниках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должны храниться в ОО, оценка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результатов профессиональной деятельности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должна обеспечиваться руководителем или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заместителем руководителя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2540000"/>
            <a:ext cx="2592387" cy="3408363"/>
          </a:xfrm>
          <a:prstGeom prst="wedgeRoundRectCallout">
            <a:avLst>
              <a:gd name="adj1" fmla="val -89151"/>
              <a:gd name="adj2" fmla="val 49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Письмо Департамента государственной политики в сфере общего образования от 21 марта 2017 года «О принятии мер по устранению избыточной отчетности»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476375" y="5013325"/>
            <a:ext cx="4248150" cy="1223963"/>
          </a:xfrm>
          <a:prstGeom prst="borderCallout1">
            <a:avLst>
              <a:gd name="adj1" fmla="val -7928"/>
              <a:gd name="adj2" fmla="val 17802"/>
              <a:gd name="adj3" fmla="val -50579"/>
              <a:gd name="adj4" fmla="val -4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Исключить практику привлечения учителей к составлению представлений для проведения аттестации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27125"/>
            <a:ext cx="9180513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900113" y="211138"/>
            <a:ext cx="8243887" cy="979487"/>
          </a:xfrm>
        </p:spPr>
        <p:txBody>
          <a:bodyPr/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письмо Центрального Совета общероссийского Профсоюза образования от 7 июля 2016 года № 323</a:t>
            </a:r>
            <a:b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разъяснениях по сокращению и устранению </a:t>
            </a:r>
            <a:b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избыточной отчетности учителей»</a:t>
            </a:r>
          </a:p>
        </p:txBody>
      </p:sp>
      <p:pic>
        <p:nvPicPr>
          <p:cNvPr id="1434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60350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3044" y="3390666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Прямоугольник 4"/>
          <p:cNvSpPr>
            <a:spLocks noChangeArrowheads="1"/>
          </p:cNvSpPr>
          <p:nvPr/>
        </p:nvSpPr>
        <p:spPr bwMode="auto">
          <a:xfrm>
            <a:off x="250825" y="2409825"/>
            <a:ext cx="58340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1) </a:t>
            </a:r>
            <a:r>
              <a:rPr lang="ru-RU" altLang="ru-RU" sz="1600" b="1">
                <a:solidFill>
                  <a:srgbClr val="002060"/>
                </a:solidFill>
              </a:rPr>
              <a:t>обеспечивать систематический сбор и хранение </a:t>
            </a:r>
          </a:p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сведений, предусмотренных пунктом 11 Порядка аттестации</a:t>
            </a:r>
          </a:p>
        </p:txBody>
      </p:sp>
      <p:sp>
        <p:nvSpPr>
          <p:cNvPr id="14345" name="Прямоугольник 11"/>
          <p:cNvSpPr>
            <a:spLocks noChangeArrowheads="1"/>
          </p:cNvSpPr>
          <p:nvPr/>
        </p:nvSpPr>
        <p:spPr bwMode="auto">
          <a:xfrm>
            <a:off x="250825" y="1385888"/>
            <a:ext cx="89042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Для </a:t>
            </a:r>
            <a:r>
              <a:rPr lang="ru-RU" altLang="ru-RU" sz="1600" b="1">
                <a:solidFill>
                  <a:srgbClr val="7E0000"/>
                </a:solidFill>
              </a:rPr>
              <a:t>исключения требований о составлении педагогами отчетной документации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при проведении аттестации в целях подтверждения соответствия занимаемым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ими должностям </a:t>
            </a:r>
            <a:r>
              <a:rPr lang="ru-RU" altLang="ru-RU" sz="1600" b="1">
                <a:solidFill>
                  <a:srgbClr val="7E0000"/>
                </a:solidFill>
              </a:rPr>
              <a:t>руководителям ОО рекомендуется</a:t>
            </a:r>
          </a:p>
        </p:txBody>
      </p:sp>
      <p:sp>
        <p:nvSpPr>
          <p:cNvPr id="14346" name="Прямоугольник 4"/>
          <p:cNvSpPr>
            <a:spLocks noChangeArrowheads="1"/>
          </p:cNvSpPr>
          <p:nvPr/>
        </p:nvSpPr>
        <p:spPr bwMode="auto">
          <a:xfrm>
            <a:off x="2484438" y="3490913"/>
            <a:ext cx="63563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>
                <a:solidFill>
                  <a:srgbClr val="002060"/>
                </a:solidFill>
              </a:rPr>
              <a:t>2) </a:t>
            </a:r>
            <a:r>
              <a:rPr lang="ru-RU" altLang="ru-RU" sz="1600" b="1">
                <a:solidFill>
                  <a:srgbClr val="002060"/>
                </a:solidFill>
              </a:rPr>
              <a:t>осуществлять самостоятельно или через лиц</a:t>
            </a:r>
            <a:r>
              <a:rPr lang="ru-RU" altLang="ru-RU" sz="1600">
                <a:solidFill>
                  <a:srgbClr val="002060"/>
                </a:solidFill>
              </a:rPr>
              <a:t>, которым официально делегированы соответствующие полномочия, </a:t>
            </a:r>
            <a:r>
              <a:rPr lang="ru-RU" altLang="ru-RU" sz="1600" b="1">
                <a:solidFill>
                  <a:srgbClr val="002060"/>
                </a:solidFill>
              </a:rPr>
              <a:t>мотивированную всестороннюю и объективную оценку </a:t>
            </a:r>
            <a:r>
              <a:rPr lang="ru-RU" altLang="ru-RU" sz="1600">
                <a:solidFill>
                  <a:srgbClr val="002060"/>
                </a:solidFill>
              </a:rPr>
              <a:t>профессиональных, деловых качеств, результатов профессиональной деятельности учителей по выполнению обязанностей, предусмотренных трудовыми договорами</a:t>
            </a:r>
          </a:p>
        </p:txBody>
      </p:sp>
      <p:sp>
        <p:nvSpPr>
          <p:cNvPr id="14347" name="Прямоугольник 4"/>
          <p:cNvSpPr>
            <a:spLocks noChangeArrowheads="1"/>
          </p:cNvSpPr>
          <p:nvPr/>
        </p:nvSpPr>
        <p:spPr bwMode="auto">
          <a:xfrm>
            <a:off x="419100" y="5575300"/>
            <a:ext cx="63849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3) </a:t>
            </a:r>
            <a:r>
              <a:rPr lang="ru-RU" altLang="ru-RU" sz="1600" b="1">
                <a:solidFill>
                  <a:srgbClr val="002060"/>
                </a:solidFill>
              </a:rPr>
              <a:t>исключить практику привлечения учителей </a:t>
            </a:r>
          </a:p>
          <a:p>
            <a:pPr>
              <a:lnSpc>
                <a:spcPct val="120000"/>
              </a:lnSpc>
            </a:pPr>
            <a:r>
              <a:rPr lang="ru-RU" altLang="ru-RU" sz="1600" b="1">
                <a:solidFill>
                  <a:srgbClr val="002060"/>
                </a:solidFill>
              </a:rPr>
              <a:t>к составлению представлений </a:t>
            </a:r>
            <a:r>
              <a:rPr lang="ru-RU" altLang="ru-RU" sz="1600">
                <a:solidFill>
                  <a:srgbClr val="002060"/>
                </a:solidFill>
              </a:rPr>
              <a:t>для проведения аттестации в целях подтверждения соответствия их занимаемым должностям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984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Информационное письмо Центрального Совета общероссийского Профсоюза образования от 7 июля 2016 года № 323 «О дополнительных разъяснениях по сокращению и устранению  избыточной отчетности учителей»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Презентация PowerPoint</vt:lpstr>
      <vt:lpstr>ВАЖНО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воспитатель</cp:lastModifiedBy>
  <cp:revision>467</cp:revision>
  <dcterms:created xsi:type="dcterms:W3CDTF">2011-12-14T07:36:55Z</dcterms:created>
  <dcterms:modified xsi:type="dcterms:W3CDTF">2019-10-21T13:26:43Z</dcterms:modified>
</cp:coreProperties>
</file>